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81" r:id="rId4"/>
    <p:sldId id="268" r:id="rId5"/>
    <p:sldId id="285" r:id="rId6"/>
    <p:sldId id="282" r:id="rId7"/>
    <p:sldId id="283" r:id="rId8"/>
    <p:sldId id="284" r:id="rId9"/>
    <p:sldId id="273" r:id="rId10"/>
    <p:sldId id="272" r:id="rId11"/>
    <p:sldId id="270" r:id="rId12"/>
    <p:sldId id="274" r:id="rId13"/>
    <p:sldId id="275" r:id="rId14"/>
    <p:sldId id="276" r:id="rId15"/>
    <p:sldId id="277" r:id="rId16"/>
    <p:sldId id="266" r:id="rId17"/>
  </p:sldIdLst>
  <p:sldSz cx="5765800" cy="3244850"/>
  <p:notesSz cx="5765800" cy="3244850"/>
  <p:defaultTextStyle>
    <a:defPPr>
      <a:defRPr lang="ru-RU"/>
    </a:defPPr>
    <a:lvl1pPr marL="0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2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3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5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7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8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0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91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33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64" autoAdjust="0"/>
    <p:restoredTop sz="91829" autoAdjust="0"/>
  </p:normalViewPr>
  <p:slideViewPr>
    <p:cSldViewPr>
      <p:cViewPr varScale="1">
        <p:scale>
          <a:sx n="227" d="100"/>
          <a:sy n="227" d="100"/>
        </p:scale>
        <p:origin x="-954" y="-90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2" algn="l" defTabSz="91428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3" algn="l" defTabSz="91428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5" algn="l" defTabSz="91428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7" algn="l" defTabSz="91428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8" algn="l" defTabSz="91428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50" algn="l" defTabSz="91428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91" algn="l" defTabSz="91428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33" algn="l" defTabSz="91428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</p:spTree>
    <p:extLst>
      <p:ext uri="{BB962C8B-B14F-4D97-AF65-F5344CB8AC3E}">
        <p14:creationId xmlns:p14="http://schemas.microsoft.com/office/powerpoint/2010/main" val="3727831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</p:spTree>
    <p:extLst>
      <p:ext uri="{BB962C8B-B14F-4D97-AF65-F5344CB8AC3E}">
        <p14:creationId xmlns:p14="http://schemas.microsoft.com/office/powerpoint/2010/main" val="3727831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515162"/>
            <a:ext cx="373837" cy="2660002"/>
          </a:xfrm>
          <a:prstGeom prst="rect">
            <a:avLst/>
          </a:prstGeom>
          <a:blipFill>
            <a:blip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9" y="543713"/>
            <a:ext cx="5082641" cy="2214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9"/>
            <a:ext cx="3791051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6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3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3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4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9"/>
            <a:ext cx="3791051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7" y="556217"/>
            <a:ext cx="150939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2" y="700381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9"/>
            <a:ext cx="3791051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1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24.09.2020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1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1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8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6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1"/>
            <a:ext cx="18450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1"/>
            <a:ext cx="132613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1"/>
            <a:ext cx="132613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42">
        <a:defRPr>
          <a:latin typeface="+mn-lt"/>
          <a:ea typeface="+mn-ea"/>
          <a:cs typeface="+mn-cs"/>
        </a:defRPr>
      </a:lvl2pPr>
      <a:lvl3pPr marL="914283">
        <a:defRPr>
          <a:latin typeface="+mn-lt"/>
          <a:ea typeface="+mn-ea"/>
          <a:cs typeface="+mn-cs"/>
        </a:defRPr>
      </a:lvl3pPr>
      <a:lvl4pPr marL="1371425">
        <a:defRPr>
          <a:latin typeface="+mn-lt"/>
          <a:ea typeface="+mn-ea"/>
          <a:cs typeface="+mn-cs"/>
        </a:defRPr>
      </a:lvl4pPr>
      <a:lvl5pPr marL="1828567">
        <a:defRPr>
          <a:latin typeface="+mn-lt"/>
          <a:ea typeface="+mn-ea"/>
          <a:cs typeface="+mn-cs"/>
        </a:defRPr>
      </a:lvl5pPr>
      <a:lvl6pPr marL="2285708">
        <a:defRPr>
          <a:latin typeface="+mn-lt"/>
          <a:ea typeface="+mn-ea"/>
          <a:cs typeface="+mn-cs"/>
        </a:defRPr>
      </a:lvl6pPr>
      <a:lvl7pPr marL="2742850">
        <a:defRPr>
          <a:latin typeface="+mn-lt"/>
          <a:ea typeface="+mn-ea"/>
          <a:cs typeface="+mn-cs"/>
        </a:defRPr>
      </a:lvl7pPr>
      <a:lvl8pPr marL="3199991">
        <a:defRPr>
          <a:latin typeface="+mn-lt"/>
          <a:ea typeface="+mn-ea"/>
          <a:cs typeface="+mn-cs"/>
        </a:defRPr>
      </a:lvl8pPr>
      <a:lvl9pPr marL="365713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42">
        <a:defRPr>
          <a:latin typeface="+mn-lt"/>
          <a:ea typeface="+mn-ea"/>
          <a:cs typeface="+mn-cs"/>
        </a:defRPr>
      </a:lvl2pPr>
      <a:lvl3pPr marL="914283">
        <a:defRPr>
          <a:latin typeface="+mn-lt"/>
          <a:ea typeface="+mn-ea"/>
          <a:cs typeface="+mn-cs"/>
        </a:defRPr>
      </a:lvl3pPr>
      <a:lvl4pPr marL="1371425">
        <a:defRPr>
          <a:latin typeface="+mn-lt"/>
          <a:ea typeface="+mn-ea"/>
          <a:cs typeface="+mn-cs"/>
        </a:defRPr>
      </a:lvl4pPr>
      <a:lvl5pPr marL="1828567">
        <a:defRPr>
          <a:latin typeface="+mn-lt"/>
          <a:ea typeface="+mn-ea"/>
          <a:cs typeface="+mn-cs"/>
        </a:defRPr>
      </a:lvl5pPr>
      <a:lvl6pPr marL="2285708">
        <a:defRPr>
          <a:latin typeface="+mn-lt"/>
          <a:ea typeface="+mn-ea"/>
          <a:cs typeface="+mn-cs"/>
        </a:defRPr>
      </a:lvl6pPr>
      <a:lvl7pPr marL="2742850">
        <a:defRPr>
          <a:latin typeface="+mn-lt"/>
          <a:ea typeface="+mn-ea"/>
          <a:cs typeface="+mn-cs"/>
        </a:defRPr>
      </a:lvl7pPr>
      <a:lvl8pPr marL="3199991">
        <a:defRPr>
          <a:latin typeface="+mn-lt"/>
          <a:ea typeface="+mn-ea"/>
          <a:cs typeface="+mn-cs"/>
        </a:defRPr>
      </a:lvl8pPr>
      <a:lvl9pPr marL="365713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14.emf"/><Relationship Id="rId4" Type="http://schemas.openxmlformats.org/officeDocument/2006/relationships/oleObject" Target="../embeddings/Microsoft_Excel_97-2003_Worksheet1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6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5904" y="249551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88154" y="523048"/>
            <a:ext cx="4547318" cy="132342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изменении реквизитов счетов УФК по Ямало-Ненецкому автономному округу и обеспечении наличными денежными средствами участников системы казначейских платежей с 01.01.2021</a:t>
            </a:r>
            <a:endParaRPr lang="ru-RU" sz="16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3029406"/>
            <a:ext cx="2294055" cy="215431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www.yamalo-nenetskiy.roskazna.ru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1" y="3029406"/>
            <a:ext cx="2286000" cy="215431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r"/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Салехард, 10 сентября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2020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806" y="2243590"/>
            <a:ext cx="3290127" cy="446264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Елизарова Вера Григорьевна</a:t>
            </a:r>
            <a:endParaRPr lang="ru-RU" altLang="ru-RU" sz="900" b="1" dirty="0">
              <a:solidFill>
                <a:srgbClr val="003864"/>
              </a:solidFill>
              <a:latin typeface="Arial" charset="0"/>
              <a:cs typeface="Arial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700" dirty="0">
                <a:solidFill>
                  <a:srgbClr val="003864"/>
                </a:solidFill>
                <a:latin typeface="Arial" charset="0"/>
                <a:cs typeface="Arial" charset="0"/>
              </a:rPr>
              <a:t>Начальник </a:t>
            </a:r>
            <a:r>
              <a:rPr lang="ru-RU" altLang="ru-RU" sz="700" dirty="0" smtClean="0">
                <a:solidFill>
                  <a:srgbClr val="003864"/>
                </a:solidFill>
                <a:latin typeface="Arial" charset="0"/>
                <a:cs typeface="Times New Roman" pitchFamily="18" charset="0"/>
              </a:rPr>
              <a:t>отдела расходов</a:t>
            </a:r>
            <a:endParaRPr lang="ru-RU" altLang="ru-RU" sz="700" dirty="0">
              <a:solidFill>
                <a:srgbClr val="003864"/>
              </a:solidFill>
              <a:latin typeface="Arial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700" dirty="0">
                <a:solidFill>
                  <a:srgbClr val="003864"/>
                </a:solidFill>
                <a:latin typeface="Arial" charset="0"/>
                <a:cs typeface="Times New Roman" pitchFamily="18" charset="0"/>
              </a:rPr>
              <a:t>УФК по </a:t>
            </a:r>
            <a:r>
              <a:rPr lang="ru-RU" altLang="ru-RU" sz="700" dirty="0" smtClean="0">
                <a:solidFill>
                  <a:srgbClr val="003864"/>
                </a:solidFill>
                <a:latin typeface="Arial" charset="0"/>
                <a:cs typeface="Times New Roman" pitchFamily="18" charset="0"/>
              </a:rPr>
              <a:t>Ямало-Ненецкому автономному округу</a:t>
            </a:r>
            <a:endParaRPr lang="ru-RU" altLang="ru-RU" sz="700" dirty="0">
              <a:solidFill>
                <a:srgbClr val="003864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3" y="2681268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2" y="250826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179389" y="1268413"/>
            <a:ext cx="8785225" cy="40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>
            <a:lvl1pPr eaLnBrk="0" hangingPunct="0">
              <a:defRPr b="1">
                <a:solidFill>
                  <a:srgbClr val="003864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rgbClr val="003864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rgbClr val="003864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rgbClr val="003864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rgbClr val="003864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3864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3864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3864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3864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1000" kern="0" dirty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1000" kern="0" dirty="0">
              <a:latin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8301" y="555625"/>
            <a:ext cx="5083135" cy="735321"/>
          </a:xfrm>
          <a:prstGeom prst="rect">
            <a:avLst/>
          </a:prstGeom>
        </p:spPr>
        <p:txBody>
          <a:bodyPr wrap="square" lIns="57650" tIns="28825" rIns="57650" bIns="28825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100" b="1" kern="0" dirty="0">
                <a:solidFill>
                  <a:srgbClr val="003864"/>
                </a:solidFill>
                <a:cs typeface="Arial" charset="0"/>
              </a:rPr>
              <a:t>Таблица </a:t>
            </a:r>
            <a:r>
              <a:rPr lang="ru-RU" altLang="ru-RU" sz="1100" b="1" kern="0" dirty="0" smtClean="0">
                <a:solidFill>
                  <a:srgbClr val="003864"/>
                </a:solidFill>
                <a:cs typeface="Arial" charset="0"/>
              </a:rPr>
              <a:t>соответствия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100" b="1" kern="0" dirty="0" smtClean="0">
                <a:solidFill>
                  <a:srgbClr val="003864"/>
                </a:solidFill>
                <a:cs typeface="Arial" charset="0"/>
              </a:rPr>
              <a:t>ранее </a:t>
            </a:r>
            <a:r>
              <a:rPr lang="ru-RU" altLang="ru-RU" sz="1100" b="1" kern="0" dirty="0">
                <a:solidFill>
                  <a:srgbClr val="003864"/>
                </a:solidFill>
                <a:cs typeface="Arial" charset="0"/>
              </a:rPr>
              <a:t>открытых банковских счетов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100" b="1" kern="0" dirty="0">
                <a:solidFill>
                  <a:srgbClr val="003864"/>
                </a:solidFill>
                <a:cs typeface="Arial" charset="0"/>
              </a:rPr>
              <a:t> </a:t>
            </a:r>
            <a:r>
              <a:rPr lang="ru-RU" altLang="ru-RU" sz="1100" b="1" kern="0" dirty="0" smtClean="0">
                <a:solidFill>
                  <a:srgbClr val="003864"/>
                </a:solidFill>
                <a:cs typeface="Arial" charset="0"/>
              </a:rPr>
              <a:t>УФК по Ямало-Ненецкому автономному округу (далее – Управление)</a:t>
            </a:r>
            <a:endParaRPr lang="ru-RU" altLang="ru-RU" sz="1100" b="1" kern="0" dirty="0">
              <a:solidFill>
                <a:srgbClr val="003864"/>
              </a:solidFill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100" b="1" kern="0" dirty="0">
                <a:solidFill>
                  <a:srgbClr val="003864"/>
                </a:solidFill>
                <a:cs typeface="Arial" charset="0"/>
              </a:rPr>
              <a:t> банковским счетам, входящим в состав ЕКС, и казначейским счетам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47" y="555625"/>
            <a:ext cx="455508" cy="46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6900" y="1668510"/>
            <a:ext cx="47084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100" b="1" dirty="0">
                <a:solidFill>
                  <a:srgbClr val="003864"/>
                </a:solidFill>
                <a:latin typeface="Arial" charset="0"/>
                <a:cs typeface="Arial" charset="0"/>
              </a:rPr>
              <a:t>Информация </a:t>
            </a:r>
            <a:r>
              <a:rPr lang="ru-RU" altLang="ru-RU" sz="11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размещена</a:t>
            </a:r>
            <a:r>
              <a:rPr lang="en-US" altLang="ru-RU" sz="11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1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на </a:t>
            </a:r>
            <a:r>
              <a:rPr lang="ru-RU" altLang="ru-RU" sz="1100" b="1" dirty="0">
                <a:solidFill>
                  <a:srgbClr val="003864"/>
                </a:solidFill>
                <a:latin typeface="Arial" charset="0"/>
                <a:cs typeface="Arial" charset="0"/>
              </a:rPr>
              <a:t>официальном сайте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1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Управления</a:t>
            </a:r>
            <a:endParaRPr lang="ru-RU" altLang="ru-RU" sz="1100" b="1" dirty="0">
              <a:solidFill>
                <a:srgbClr val="003864"/>
              </a:solidFill>
              <a:latin typeface="Arial" charset="0"/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altLang="ru-RU" sz="1100" b="1" dirty="0" smtClean="0">
              <a:solidFill>
                <a:srgbClr val="003864"/>
              </a:solidFill>
              <a:latin typeface="Arial" charset="0"/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11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www.yamalo-nenetskiy.roskazna.ru</a:t>
            </a:r>
            <a:endParaRPr lang="ru-RU" altLang="ru-RU" sz="1100" b="1" dirty="0">
              <a:solidFill>
                <a:srgbClr val="003864"/>
              </a:solidFill>
              <a:latin typeface="Arial" charset="0"/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1100" b="1" dirty="0">
              <a:solidFill>
                <a:srgbClr val="003864"/>
              </a:solidFill>
              <a:latin typeface="Arial" charset="0"/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100" b="1" dirty="0">
                <a:solidFill>
                  <a:srgbClr val="003864"/>
                </a:solidFill>
                <a:latin typeface="Arial" charset="0"/>
                <a:cs typeface="Arial" charset="0"/>
              </a:rPr>
              <a:t> в разделе </a:t>
            </a:r>
            <a:r>
              <a:rPr lang="ru-RU" altLang="ru-RU" sz="11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«Документы / </a:t>
            </a:r>
            <a:r>
              <a:rPr lang="ru-RU" altLang="ru-RU" sz="1100" b="1" dirty="0">
                <a:solidFill>
                  <a:srgbClr val="003864"/>
                </a:solidFill>
                <a:latin typeface="Arial" charset="0"/>
                <a:cs typeface="Arial" charset="0"/>
              </a:rPr>
              <a:t>Система казначейских </a:t>
            </a:r>
            <a:r>
              <a:rPr lang="ru-RU" altLang="ru-RU" sz="11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платежей» </a:t>
            </a:r>
            <a:endParaRPr lang="ru-RU" altLang="ru-RU" sz="1100" dirty="0">
              <a:solidFill>
                <a:srgbClr val="003864"/>
              </a:solidFill>
              <a:latin typeface="Arial" charset="0"/>
              <a:cs typeface="Arial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1774825"/>
            <a:ext cx="381000" cy="381000"/>
          </a:xfrm>
          <a:prstGeom prst="rect">
            <a:avLst/>
          </a:prstGeom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Заголовок 1"/>
          <p:cNvSpPr txBox="1">
            <a:spLocks/>
          </p:cNvSpPr>
          <p:nvPr/>
        </p:nvSpPr>
        <p:spPr bwMode="auto">
          <a:xfrm>
            <a:off x="403406" y="464194"/>
            <a:ext cx="5050080" cy="206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81" tIns="25740" rIns="51481" bIns="25740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900" b="1">
                <a:solidFill>
                  <a:srgbClr val="11437F"/>
                </a:solidFill>
                <a:latin typeface="Times New Roman" pitchFamily="18" charset="0"/>
              </a:rPr>
              <a:t>Пример соответствия ранее открытых банковских счетов ТОФК банковским счетам, входящим в состав ЕКС, и казначейским счетам</a:t>
            </a:r>
            <a:endParaRPr lang="ru-RU" altLang="ru-RU" sz="900">
              <a:solidFill>
                <a:srgbClr val="11437F"/>
              </a:solidFill>
              <a:latin typeface="Times New Roman" pitchFamily="18" charset="0"/>
            </a:endParaRPr>
          </a:p>
        </p:txBody>
      </p:sp>
      <p:sp>
        <p:nvSpPr>
          <p:cNvPr id="50181" name="Прямоугольник 7"/>
          <p:cNvSpPr>
            <a:spLocks noChangeArrowheads="1"/>
          </p:cNvSpPr>
          <p:nvPr/>
        </p:nvSpPr>
        <p:spPr bwMode="auto">
          <a:xfrm>
            <a:off x="305307" y="1029790"/>
            <a:ext cx="5176207" cy="19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81" tIns="25740" rIns="51481" bIns="2574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82" name="Прямоугольник 8"/>
          <p:cNvSpPr>
            <a:spLocks noChangeArrowheads="1"/>
          </p:cNvSpPr>
          <p:nvPr/>
        </p:nvSpPr>
        <p:spPr bwMode="auto">
          <a:xfrm>
            <a:off x="340343" y="765395"/>
            <a:ext cx="5176207" cy="19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81" tIns="25740" rIns="51481" bIns="2574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8291" y="765394"/>
          <a:ext cx="5189221" cy="21249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8541"/>
                <a:gridCol w="1023192"/>
                <a:gridCol w="383697"/>
                <a:gridCol w="670538"/>
                <a:gridCol w="1054235"/>
                <a:gridCol w="899018"/>
              </a:tblGrid>
              <a:tr h="3943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ТОФК</a:t>
                      </a:r>
                      <a:endParaRPr lang="ru-RU" sz="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бюджета</a:t>
                      </a:r>
                      <a:endParaRPr lang="ru-RU" sz="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бюджета</a:t>
                      </a:r>
                      <a:endParaRPr lang="ru-RU" sz="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действующего банковского счета</a:t>
                      </a:r>
                      <a:endParaRPr lang="ru-RU" sz="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банковского счета, входящего в состав ЕКС</a:t>
                      </a:r>
                      <a:endParaRPr lang="ru-RU" sz="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казначейского счета</a:t>
                      </a:r>
                      <a:endParaRPr lang="ru-RU" sz="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587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Окружной бюджет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90020067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40201810265770500002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40102810145370000008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03221643719000009000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Окружной бюджет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90020067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40601810165772500001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03225643719000009000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муниципального образования город Ноябрьск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90030068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40204810700000000006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03231643719580009000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муниципального образования </a:t>
                      </a:r>
                      <a:r>
                        <a:rPr lang="ru-RU" sz="3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Кутопьюганское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90030130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40204810100000000062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03231643719164029000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муниципального образования </a:t>
                      </a:r>
                      <a:r>
                        <a:rPr lang="ru-RU" sz="3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Шурышкарский</a:t>
                      </a:r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90030088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40302810865773510136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03232643719260009000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217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территориального фонда обязательного медицинского страхования Ямало-Ненецкого автономного округа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90050059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40404810471820000001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03271643719000099000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Пенсионного фонда Российской Федерации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95041766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40302810971827000075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03242643000000069000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Пенсионного фонда Российской Федерации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95041766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40401810171821000002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03241643000000069000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Фонда социального страхования Российской Федерации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95041767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40302810271827000076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03252643000000079000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Фонда социального страхования Российской Федерации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95041767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40402810871820000001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03251643000000079000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бюджет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99010001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40105810400000010000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03211643000000019000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бюджет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99010001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40302810400001000016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03212643000000019000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бюджет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99010001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40501810165772500004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03214643000000019000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  <a:tr h="111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Федерального казначейства по Ямало-Ненецкому автономному округу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бюджет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99010001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40501810900001000003</a:t>
                      </a:r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03215643000000019000</a:t>
                      </a:r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28" marR="3728" marT="279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79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68301" y="555625"/>
            <a:ext cx="5089485" cy="2277534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003864"/>
                </a:solidFill>
                <a:latin typeface="Arial" charset="0"/>
                <a:cs typeface="Arial" charset="0"/>
              </a:rPr>
              <a:t>Перевод Банком России остатков денежных средств с ранее открытых </a:t>
            </a:r>
            <a:r>
              <a:rPr lang="ru-RU" altLang="ru-RU" sz="16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Управления </a:t>
            </a:r>
            <a:r>
              <a:rPr lang="ru-RU" altLang="ru-RU" sz="1600" b="1" dirty="0">
                <a:solidFill>
                  <a:srgbClr val="003864"/>
                </a:solidFill>
                <a:latin typeface="Arial" charset="0"/>
                <a:cs typeface="Arial" charset="0"/>
              </a:rPr>
              <a:t>банковских счетов на банковский счет, входящий в состав ЕКС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1600" b="1" dirty="0">
              <a:solidFill>
                <a:srgbClr val="003864"/>
              </a:solidFill>
              <a:latin typeface="Arial" charset="0"/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003864"/>
                </a:solidFill>
                <a:latin typeface="Arial" charset="0"/>
                <a:cs typeface="Arial" charset="0"/>
              </a:rPr>
              <a:t>с первого  рабочего дня 2021 года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003864"/>
                </a:solidFill>
                <a:latin typeface="Arial" charset="0"/>
                <a:cs typeface="Arial" charset="0"/>
              </a:rPr>
              <a:t>до закрытия ранее открытых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Управлению банковских </a:t>
            </a:r>
            <a:r>
              <a:rPr lang="ru-RU" altLang="ru-RU" sz="1600" b="1" dirty="0">
                <a:solidFill>
                  <a:srgbClr val="003864"/>
                </a:solidFill>
                <a:latin typeface="Arial" charset="0"/>
                <a:cs typeface="Arial" charset="0"/>
              </a:rPr>
              <a:t>счетов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1400" b="1" dirty="0">
              <a:solidFill>
                <a:srgbClr val="003864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97" y="1774826"/>
            <a:ext cx="381001" cy="38100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lc="http://schemas.openxmlformats.org/drawingml/2006/lockedCanvas" xmlns="" xmlns:a16="http://schemas.microsoft.com/office/drawing/2014/main" id="{2B707722-7A39-464F-9713-1456C3EEE4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01" y="631826"/>
            <a:ext cx="391597" cy="391597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14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92100" y="250825"/>
            <a:ext cx="5257800" cy="1938992"/>
          </a:xfrm>
        </p:spPr>
        <p:txBody>
          <a:bodyPr/>
          <a:lstStyle/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+mj-lt"/>
              </a:rPr>
              <a:t>Порядок </a:t>
            </a:r>
            <a:r>
              <a:rPr lang="ru-RU" b="1" dirty="0">
                <a:solidFill>
                  <a:schemeClr val="tx2"/>
                </a:solidFill>
                <a:latin typeface="+mj-lt"/>
              </a:rPr>
              <a:t>отражения реквизитов в распоряжениях </a:t>
            </a:r>
            <a:br>
              <a:rPr lang="ru-RU" b="1" dirty="0">
                <a:solidFill>
                  <a:schemeClr val="tx2"/>
                </a:solidFill>
                <a:latin typeface="+mj-lt"/>
              </a:rPr>
            </a:br>
            <a:r>
              <a:rPr lang="ru-RU" b="1" dirty="0" smtClean="0">
                <a:solidFill>
                  <a:schemeClr val="tx2"/>
                </a:solidFill>
                <a:latin typeface="+mj-lt"/>
              </a:rPr>
              <a:t>о </a:t>
            </a:r>
            <a:r>
              <a:rPr lang="ru-RU" b="1" dirty="0">
                <a:solidFill>
                  <a:schemeClr val="tx2"/>
                </a:solidFill>
                <a:latin typeface="+mj-lt"/>
              </a:rPr>
              <a:t>переводе денежных средств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19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56766" y="411644"/>
            <a:ext cx="2907279" cy="150558"/>
          </a:xfrm>
          <a:prstGeom prst="rect">
            <a:avLst/>
          </a:prstGeom>
          <a:noFill/>
        </p:spPr>
        <p:txBody>
          <a:bodyPr wrap="none" lIns="57662" tIns="28831" rIns="57662" bIns="28831" rtlCol="0">
            <a:spAutoFit/>
          </a:bodyPr>
          <a:lstStyle/>
          <a:p>
            <a:pPr algn="ctr"/>
            <a:r>
              <a:rPr lang="ru-RU" sz="600" b="1" dirty="0"/>
              <a:t>Реквизиты плательщика (платеж федерального казенного учреждения):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3435" y="1503448"/>
            <a:ext cx="2578663" cy="150558"/>
          </a:xfrm>
          <a:prstGeom prst="rect">
            <a:avLst/>
          </a:prstGeom>
          <a:noFill/>
        </p:spPr>
        <p:txBody>
          <a:bodyPr wrap="none" lIns="57662" tIns="28831" rIns="57662" bIns="28831" rtlCol="0">
            <a:spAutoFit/>
          </a:bodyPr>
          <a:lstStyle/>
          <a:p>
            <a:pPr algn="ctr"/>
            <a:r>
              <a:rPr lang="ru-RU" sz="600" b="1" dirty="0"/>
              <a:t>Реквизиты получателя средств (платеж в адрес ФССП России):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372693"/>
              </p:ext>
            </p:extLst>
          </p:nvPr>
        </p:nvGraphicFramePr>
        <p:xfrm>
          <a:off x="1290157" y="568526"/>
          <a:ext cx="2976014" cy="946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2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08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71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48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4387">
                <a:tc>
                  <a:txBody>
                    <a:bodyPr/>
                    <a:lstStyle/>
                    <a:p>
                      <a:r>
                        <a:rPr lang="ru-RU" sz="480" dirty="0"/>
                        <a:t>ИНН   </a:t>
                      </a:r>
                      <a:r>
                        <a:rPr lang="ru-RU" sz="480" b="1" dirty="0" smtClean="0"/>
                        <a:t>8901003107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80" dirty="0"/>
                        <a:t>КПП   </a:t>
                      </a:r>
                      <a:r>
                        <a:rPr lang="ru-RU" sz="480" b="1" dirty="0" smtClean="0"/>
                        <a:t>890101001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3478">
                <a:tc gridSpan="2">
                  <a:txBody>
                    <a:bodyPr/>
                    <a:lstStyle/>
                    <a:p>
                      <a:r>
                        <a:rPr lang="ru-RU" sz="480" b="1" dirty="0">
                          <a:solidFill>
                            <a:srgbClr val="11437F"/>
                          </a:solidFill>
                        </a:rPr>
                        <a:t>УФК по 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</a:rPr>
                        <a:t>Ямало-Ненецкому автономному округу (УМВД по ЯНАО, </a:t>
                      </a:r>
                      <a:br>
                        <a:rPr lang="ru-RU" sz="480" b="1" dirty="0" smtClean="0">
                          <a:solidFill>
                            <a:srgbClr val="11437F"/>
                          </a:solidFill>
                        </a:rPr>
                      </a:br>
                      <a:r>
                        <a:rPr lang="ru-RU" sz="480" b="1" dirty="0" smtClean="0">
                          <a:solidFill>
                            <a:srgbClr val="11437F"/>
                          </a:solidFill>
                        </a:rPr>
                        <a:t>л/с 03901500300)</a:t>
                      </a:r>
                      <a:endParaRPr lang="ru-RU" sz="480" b="1" dirty="0">
                        <a:solidFill>
                          <a:srgbClr val="11437F"/>
                        </a:solidFill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" dirty="0" err="1"/>
                        <a:t>Сч</a:t>
                      </a:r>
                      <a:r>
                        <a:rPr lang="ru-RU" sz="480" dirty="0"/>
                        <a:t>. №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80" b="1" dirty="0" smtClean="0"/>
                        <a:t>03211643000000019000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4387">
                <a:tc gridSpan="2">
                  <a:txBody>
                    <a:bodyPr/>
                    <a:lstStyle/>
                    <a:p>
                      <a:r>
                        <a:rPr lang="ru-RU" sz="480" dirty="0"/>
                        <a:t>Плательщик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4387">
                <a:tc rowSpan="2" gridSpan="2">
                  <a:txBody>
                    <a:bodyPr/>
                    <a:lstStyle/>
                    <a:p>
                      <a:r>
                        <a:rPr lang="ru-RU" sz="480" b="1" dirty="0" smtClean="0">
                          <a:solidFill>
                            <a:srgbClr val="FF0000"/>
                          </a:solidFill>
                        </a:rPr>
                        <a:t>РКЦ Салехард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</a:rPr>
                        <a:t>//УФК </a:t>
                      </a:r>
                      <a:r>
                        <a:rPr lang="ru-RU" sz="480" b="1" dirty="0">
                          <a:solidFill>
                            <a:srgbClr val="11437F"/>
                          </a:solidFill>
                        </a:rPr>
                        <a:t>по 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</a:rPr>
                        <a:t>Ямало-Ненецкому автономному округу</a:t>
                      </a:r>
                      <a:r>
                        <a:rPr lang="ru-RU" sz="480" b="1" baseline="0" dirty="0" smtClean="0">
                          <a:solidFill>
                            <a:srgbClr val="11437F"/>
                          </a:solidFill>
                        </a:rPr>
                        <a:t>, </a:t>
                      </a:r>
                    </a:p>
                    <a:p>
                      <a:r>
                        <a:rPr lang="ru-RU" sz="480" b="1" baseline="0" dirty="0" smtClean="0">
                          <a:solidFill>
                            <a:srgbClr val="11437F"/>
                          </a:solidFill>
                        </a:rPr>
                        <a:t>г</a:t>
                      </a:r>
                      <a:r>
                        <a:rPr lang="ru-RU" sz="480" b="1" baseline="0" dirty="0">
                          <a:solidFill>
                            <a:srgbClr val="11437F"/>
                          </a:solidFill>
                        </a:rPr>
                        <a:t>. </a:t>
                      </a:r>
                      <a:r>
                        <a:rPr lang="ru-RU" sz="480" b="1" baseline="0" dirty="0" smtClean="0">
                          <a:solidFill>
                            <a:srgbClr val="11437F"/>
                          </a:solidFill>
                        </a:rPr>
                        <a:t>Салехард</a:t>
                      </a:r>
                      <a:endParaRPr lang="ru-RU" sz="480" b="1" dirty="0">
                        <a:solidFill>
                          <a:srgbClr val="11437F"/>
                        </a:solidFill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" dirty="0"/>
                        <a:t>БИК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80" b="1" dirty="0" smtClean="0"/>
                        <a:t>007182108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9091">
                <a:tc gridSpan="2"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" dirty="0" err="1"/>
                        <a:t>Сч</a:t>
                      </a:r>
                      <a:r>
                        <a:rPr lang="ru-RU" sz="480" dirty="0"/>
                        <a:t>. №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80" b="1" dirty="0" smtClean="0"/>
                        <a:t>40102810145370000008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4387">
                <a:tc gridSpan="2">
                  <a:txBody>
                    <a:bodyPr/>
                    <a:lstStyle/>
                    <a:p>
                      <a:r>
                        <a:rPr lang="ru-RU" sz="480" dirty="0"/>
                        <a:t>Банк плательщика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876150"/>
              </p:ext>
            </p:extLst>
          </p:nvPr>
        </p:nvGraphicFramePr>
        <p:xfrm>
          <a:off x="1294804" y="1629940"/>
          <a:ext cx="2985199" cy="1135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27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30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90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102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88687">
                <a:tc rowSpan="2" gridSpan="2">
                  <a:txBody>
                    <a:bodyPr/>
                    <a:lstStyle/>
                    <a:p>
                      <a:r>
                        <a:rPr lang="ru-RU" sz="480" b="1" dirty="0" smtClean="0">
                          <a:solidFill>
                            <a:srgbClr val="FF0000"/>
                          </a:solidFill>
                        </a:rPr>
                        <a:t>РКЦ Салехард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</a:rPr>
                        <a:t>//УФК по Ямало-Ненецкому автономному округу, </a:t>
                      </a:r>
                    </a:p>
                    <a:p>
                      <a:r>
                        <a:rPr lang="ru-RU" sz="480" b="1" dirty="0" smtClean="0">
                          <a:solidFill>
                            <a:srgbClr val="11437F"/>
                          </a:solidFill>
                        </a:rPr>
                        <a:t>г. Салехард</a:t>
                      </a:r>
                      <a:endParaRPr lang="ru-RU" sz="480" b="1" dirty="0">
                        <a:solidFill>
                          <a:srgbClr val="11437F"/>
                        </a:solidFill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" dirty="0"/>
                        <a:t>БИК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80" b="1" dirty="0" smtClean="0"/>
                        <a:t>007182108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0262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" dirty="0" err="1"/>
                        <a:t>Сч</a:t>
                      </a:r>
                      <a:r>
                        <a:rPr lang="ru-RU" sz="480" dirty="0"/>
                        <a:t>. №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80" b="1" dirty="0" smtClean="0"/>
                        <a:t>40102810145370000008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0262">
                <a:tc gridSpan="2">
                  <a:txBody>
                    <a:bodyPr/>
                    <a:lstStyle/>
                    <a:p>
                      <a:r>
                        <a:rPr lang="ru-RU" sz="480" dirty="0"/>
                        <a:t>Банк получателя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480" dirty="0"/>
                        <a:t>ИНН   </a:t>
                      </a:r>
                      <a:r>
                        <a:rPr lang="ru-RU" sz="480" b="1" dirty="0" smtClean="0"/>
                        <a:t>8901003072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80" dirty="0"/>
                        <a:t>КПП   </a:t>
                      </a:r>
                      <a:r>
                        <a:rPr lang="ru-RU" sz="480" b="1" dirty="0" smtClean="0"/>
                        <a:t>890101001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80" dirty="0" err="1"/>
                        <a:t>Сч</a:t>
                      </a:r>
                      <a:r>
                        <a:rPr lang="ru-RU" sz="480" dirty="0"/>
                        <a:t>. №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80" b="1" dirty="0" smtClean="0"/>
                        <a:t>03252643000000079000</a:t>
                      </a:r>
                      <a:endParaRPr lang="ru-RU" sz="48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4741">
                <a:tc gridSpan="2">
                  <a:txBody>
                    <a:bodyPr/>
                    <a:lstStyle/>
                    <a:p>
                      <a:r>
                        <a:rPr lang="ru-RU" sz="480" b="1" dirty="0" smtClean="0">
                          <a:solidFill>
                            <a:srgbClr val="11437F"/>
                          </a:solidFill>
                        </a:rPr>
                        <a:t>УФК по Ямало-Ненецкому</a:t>
                      </a:r>
                      <a:r>
                        <a:rPr lang="ru-RU" sz="480" b="1" baseline="0" dirty="0" smtClean="0">
                          <a:solidFill>
                            <a:srgbClr val="11437F"/>
                          </a:solidFill>
                        </a:rPr>
                        <a:t> автономному округу 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</a:rPr>
                        <a:t>(Государственное учреждение - региональное отделение Фонда социального страхования Российской Федерации по Ямало-Ненецкому автономному округу, л/с 05904С98590)</a:t>
                      </a:r>
                      <a:endParaRPr lang="ru-RU" sz="480" b="1" dirty="0">
                        <a:solidFill>
                          <a:srgbClr val="11437F"/>
                        </a:solidFill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0262">
                <a:tc gridSpan="2">
                  <a:txBody>
                    <a:bodyPr/>
                    <a:lstStyle/>
                    <a:p>
                      <a:r>
                        <a:rPr lang="ru-RU" sz="480" dirty="0"/>
                        <a:t>Получатель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8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378" y="644304"/>
            <a:ext cx="1021293" cy="353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лицевой счет)</a:t>
            </a:r>
          </a:p>
        </p:txBody>
      </p:sp>
      <p:cxnSp>
        <p:nvCxnSpPr>
          <p:cNvPr id="28" name="Соединительная линия уступом 23"/>
          <p:cNvCxnSpPr/>
          <p:nvPr/>
        </p:nvCxnSpPr>
        <p:spPr>
          <a:xfrm>
            <a:off x="1021671" y="821150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0" y="2147456"/>
            <a:ext cx="1021293" cy="321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лицевой счет)</a:t>
            </a:r>
          </a:p>
        </p:txBody>
      </p:sp>
      <p:cxnSp>
        <p:nvCxnSpPr>
          <p:cNvPr id="30" name="Соединительная линия уступом 23"/>
          <p:cNvCxnSpPr/>
          <p:nvPr/>
        </p:nvCxnSpPr>
        <p:spPr>
          <a:xfrm>
            <a:off x="1021671" y="2308225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1012748"/>
            <a:ext cx="1021293" cy="353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cxnSp>
        <p:nvCxnSpPr>
          <p:cNvPr id="12" name="Соединительная линия уступом 23"/>
          <p:cNvCxnSpPr/>
          <p:nvPr/>
        </p:nvCxnSpPr>
        <p:spPr>
          <a:xfrm>
            <a:off x="1016872" y="1189594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1772" y="1621382"/>
            <a:ext cx="1021670" cy="321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cxnSp>
        <p:nvCxnSpPr>
          <p:cNvPr id="14" name="Соединительная линия уступом 23"/>
          <p:cNvCxnSpPr/>
          <p:nvPr/>
        </p:nvCxnSpPr>
        <p:spPr>
          <a:xfrm>
            <a:off x="1052166" y="1760994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7"/>
          <p:cNvCxnSpPr/>
          <p:nvPr/>
        </p:nvCxnSpPr>
        <p:spPr>
          <a:xfrm flipH="1">
            <a:off x="4269231" y="1173349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458859" y="1246178"/>
            <a:ext cx="1089721" cy="13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470904" y="689059"/>
            <a:ext cx="999012" cy="13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cxnSp>
        <p:nvCxnSpPr>
          <p:cNvPr id="21" name="Соединительная линия уступом 22"/>
          <p:cNvCxnSpPr/>
          <p:nvPr/>
        </p:nvCxnSpPr>
        <p:spPr>
          <a:xfrm flipH="1">
            <a:off x="4285791" y="1305601"/>
            <a:ext cx="191646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3"/>
          <p:cNvCxnSpPr/>
          <p:nvPr/>
        </p:nvCxnSpPr>
        <p:spPr>
          <a:xfrm flipH="1">
            <a:off x="4287809" y="755105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4"/>
          <p:cNvCxnSpPr/>
          <p:nvPr/>
        </p:nvCxnSpPr>
        <p:spPr>
          <a:xfrm flipH="1">
            <a:off x="4287809" y="2158597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4477437" y="1119865"/>
            <a:ext cx="499506" cy="13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ТОФК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472076" y="2103688"/>
            <a:ext cx="999012" cy="13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458445" y="1810828"/>
            <a:ext cx="1089721" cy="13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pic>
        <p:nvPicPr>
          <p:cNvPr id="3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Прямоугольная выноска 35"/>
          <p:cNvSpPr/>
          <p:nvPr/>
        </p:nvSpPr>
        <p:spPr>
          <a:xfrm>
            <a:off x="28979" y="445220"/>
            <a:ext cx="1206499" cy="233963"/>
          </a:xfrm>
          <a:prstGeom prst="wedgeRectCallout">
            <a:avLst>
              <a:gd name="adj1" fmla="val 73372"/>
              <a:gd name="adj2" fmla="val 245433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500" b="1" dirty="0">
                <a:solidFill>
                  <a:schemeClr val="tx2">
                    <a:lumMod val="75000"/>
                  </a:schemeClr>
                </a:solidFill>
              </a:rPr>
              <a:t>Наименование подразделения Банка России в настоящий момент уточняется</a:t>
            </a: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292100" y="108986"/>
            <a:ext cx="490093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/>
            <a:r>
              <a:rPr lang="ru-RU" sz="800" kern="0" dirty="0" smtClean="0"/>
              <a:t>Порядок отражения реквизитов в распоряжениях </a:t>
            </a:r>
            <a:br>
              <a:rPr lang="ru-RU" sz="800" kern="0" dirty="0" smtClean="0"/>
            </a:br>
            <a:r>
              <a:rPr lang="ru-RU" sz="800" kern="0" dirty="0" smtClean="0"/>
              <a:t>о переводе денежных средств</a:t>
            </a:r>
            <a:endParaRPr lang="ru-RU" sz="800" kern="0" dirty="0">
              <a:solidFill>
                <a:schemeClr val="accent5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73531" y="2765425"/>
            <a:ext cx="933982" cy="150558"/>
          </a:xfrm>
          <a:prstGeom prst="rect">
            <a:avLst/>
          </a:prstGeom>
          <a:noFill/>
        </p:spPr>
        <p:txBody>
          <a:bodyPr wrap="none" lIns="57662" tIns="28831" rIns="57662" bIns="28831" rtlCol="0">
            <a:spAutoFit/>
          </a:bodyPr>
          <a:lstStyle/>
          <a:p>
            <a:r>
              <a:rPr lang="ru-RU" sz="600" b="1" dirty="0" smtClean="0"/>
              <a:t>Назначение платежа:</a:t>
            </a:r>
            <a:endParaRPr lang="ru-RU" sz="600" b="1" dirty="0"/>
          </a:p>
        </p:txBody>
      </p:sp>
      <p:cxnSp>
        <p:nvCxnSpPr>
          <p:cNvPr id="38" name="Соединительная линия уступом 16"/>
          <p:cNvCxnSpPr/>
          <p:nvPr/>
        </p:nvCxnSpPr>
        <p:spPr>
          <a:xfrm flipH="1" flipV="1">
            <a:off x="4282449" y="1694949"/>
            <a:ext cx="189628" cy="76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17"/>
          <p:cNvCxnSpPr/>
          <p:nvPr/>
        </p:nvCxnSpPr>
        <p:spPr>
          <a:xfrm flipH="1">
            <a:off x="4287809" y="1872480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4477437" y="1628903"/>
            <a:ext cx="499506" cy="13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ТОФК</a:t>
            </a:r>
          </a:p>
        </p:txBody>
      </p:sp>
      <p:sp>
        <p:nvSpPr>
          <p:cNvPr id="41" name="Прямоугольная выноска 40"/>
          <p:cNvSpPr/>
          <p:nvPr/>
        </p:nvSpPr>
        <p:spPr>
          <a:xfrm>
            <a:off x="35295" y="1397121"/>
            <a:ext cx="1206499" cy="233963"/>
          </a:xfrm>
          <a:prstGeom prst="wedgeRectCallout">
            <a:avLst>
              <a:gd name="adj1" fmla="val 79621"/>
              <a:gd name="adj2" fmla="val 64360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500" b="1" dirty="0">
                <a:solidFill>
                  <a:schemeClr val="tx2">
                    <a:lumMod val="75000"/>
                  </a:schemeClr>
                </a:solidFill>
              </a:rPr>
              <a:t>Наименование подразделения Банка России в настоящий момент уточняется</a:t>
            </a:r>
          </a:p>
        </p:txBody>
      </p:sp>
      <p:graphicFrame>
        <p:nvGraphicFramePr>
          <p:cNvPr id="42" name="Таблица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6798"/>
              </p:ext>
            </p:extLst>
          </p:nvPr>
        </p:nvGraphicFramePr>
        <p:xfrm>
          <a:off x="1290078" y="2934713"/>
          <a:ext cx="2997731" cy="2771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77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(л/с 05904С98590) </a:t>
                      </a:r>
                      <a:r>
                        <a:rPr lang="ru-RU" sz="480" b="1" dirty="0" err="1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Обесп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480" b="1" dirty="0" err="1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испол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. ГК на </a:t>
                      </a:r>
                      <a:r>
                        <a:rPr lang="ru-RU" sz="480" b="1" dirty="0" err="1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оказ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480" b="1" dirty="0" err="1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усл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. по санаторно-курортному лечению </a:t>
                      </a:r>
                      <a:r>
                        <a:rPr lang="ru-RU" sz="480" b="1" dirty="0" err="1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гражд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.-получателей соц. помощи в виде набора соц. Услуг, извещение 0290100000820000007. Без НДС. 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10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82700" y="517351"/>
            <a:ext cx="3154141" cy="181336"/>
          </a:xfrm>
          <a:prstGeom prst="rect">
            <a:avLst/>
          </a:prstGeom>
          <a:noFill/>
        </p:spPr>
        <p:txBody>
          <a:bodyPr wrap="none" lIns="57662" tIns="28831" rIns="57662" bIns="28831" rtlCol="0">
            <a:spAutoFit/>
          </a:bodyPr>
          <a:lstStyle/>
          <a:p>
            <a:r>
              <a:rPr lang="ru-RU" sz="800" b="1" dirty="0"/>
              <a:t>Реквизиты получателя средств (платеж в доход бюджета):</a:t>
            </a: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724826"/>
              </p:ext>
            </p:extLst>
          </p:nvPr>
        </p:nvGraphicFramePr>
        <p:xfrm>
          <a:off x="1282700" y="760119"/>
          <a:ext cx="2972106" cy="10328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56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55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02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07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8055">
                <a:tc rowSpan="2" gridSpan="2">
                  <a:txBody>
                    <a:bodyPr/>
                    <a:lstStyle/>
                    <a:p>
                      <a:r>
                        <a:rPr lang="ru-RU" sz="460" b="1" dirty="0" smtClean="0">
                          <a:solidFill>
                            <a:srgbClr val="FF0000"/>
                          </a:solidFill>
                        </a:rPr>
                        <a:t>РКЦ Салехард</a:t>
                      </a:r>
                      <a:r>
                        <a:rPr lang="en-US" sz="460" b="1" dirty="0" smtClean="0">
                          <a:solidFill>
                            <a:srgbClr val="11437F"/>
                          </a:solidFill>
                        </a:rPr>
                        <a:t>//</a:t>
                      </a:r>
                      <a:r>
                        <a:rPr lang="ru-RU" sz="460" b="1" dirty="0" smtClean="0">
                          <a:solidFill>
                            <a:srgbClr val="11437F"/>
                          </a:solidFill>
                        </a:rPr>
                        <a:t>УФК по Ямало-Ненецкому автономному округу,</a:t>
                      </a:r>
                      <a:r>
                        <a:rPr lang="ru-RU" sz="460" b="1" baseline="0" dirty="0" smtClean="0">
                          <a:solidFill>
                            <a:srgbClr val="11437F"/>
                          </a:solidFill>
                        </a:rPr>
                        <a:t> </a:t>
                      </a:r>
                    </a:p>
                    <a:p>
                      <a:r>
                        <a:rPr lang="ru-RU" sz="460" b="1" baseline="0" dirty="0" smtClean="0">
                          <a:solidFill>
                            <a:srgbClr val="11437F"/>
                          </a:solidFill>
                        </a:rPr>
                        <a:t>г. Салехард</a:t>
                      </a:r>
                      <a:endParaRPr lang="ru-RU" sz="460" b="1" dirty="0">
                        <a:solidFill>
                          <a:srgbClr val="11437F"/>
                        </a:solidFill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60" dirty="0"/>
                        <a:t>БИК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60" b="1" dirty="0" smtClean="0"/>
                        <a:t>007182108</a:t>
                      </a:r>
                      <a:endParaRPr lang="ru-RU" sz="46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7040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60" dirty="0" err="1"/>
                        <a:t>Сч</a:t>
                      </a:r>
                      <a:r>
                        <a:rPr lang="ru-RU" sz="460" dirty="0"/>
                        <a:t>. №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60" b="1" dirty="0" smtClean="0"/>
                        <a:t>40102810145370000008</a:t>
                      </a:r>
                      <a:endParaRPr lang="ru-RU" sz="46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8055">
                <a:tc gridSpan="2">
                  <a:txBody>
                    <a:bodyPr/>
                    <a:lstStyle/>
                    <a:p>
                      <a:r>
                        <a:rPr lang="ru-RU" sz="460" dirty="0"/>
                        <a:t>Банк получателя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6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6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8055">
                <a:tc>
                  <a:txBody>
                    <a:bodyPr/>
                    <a:lstStyle/>
                    <a:p>
                      <a:r>
                        <a:rPr lang="ru-RU" sz="460" dirty="0"/>
                        <a:t>ИНН   </a:t>
                      </a:r>
                      <a:r>
                        <a:rPr lang="ru-RU" sz="460" b="1" dirty="0" smtClean="0"/>
                        <a:t>8901016000</a:t>
                      </a:r>
                      <a:endParaRPr lang="ru-RU" sz="460" b="1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460" dirty="0"/>
                        <a:t>КПП   </a:t>
                      </a:r>
                      <a:r>
                        <a:rPr lang="ru-RU" sz="46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890101001</a:t>
                      </a:r>
                      <a:endParaRPr lang="ru-RU" sz="46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60" dirty="0" err="1"/>
                        <a:t>Сч</a:t>
                      </a:r>
                      <a:r>
                        <a:rPr lang="ru-RU" sz="460" dirty="0"/>
                        <a:t>. №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60" b="1" dirty="0" smtClean="0">
                          <a:solidFill>
                            <a:schemeClr val="tx1"/>
                          </a:solidFill>
                        </a:rPr>
                        <a:t>03100643000000019000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3616">
                <a:tc gridSpan="2">
                  <a:txBody>
                    <a:bodyPr/>
                    <a:lstStyle/>
                    <a:p>
                      <a:r>
                        <a:rPr lang="ru-RU" sz="460" b="1" dirty="0" smtClean="0">
                          <a:solidFill>
                            <a:srgbClr val="11437F"/>
                          </a:solidFill>
                        </a:rPr>
                        <a:t>УФК по Ямало-Ненецкому автономному округу (</a:t>
                      </a:r>
                      <a:r>
                        <a:rPr lang="ru-RU" sz="460" b="1" dirty="0" smtClean="0">
                          <a:solidFill>
                            <a:srgbClr val="1F477D"/>
                          </a:solidFill>
                        </a:rPr>
                        <a:t>УФНС России по Ямало-Ненецкому автономному округу, </a:t>
                      </a:r>
                      <a:r>
                        <a:rPr lang="ru-RU" sz="460" b="1" dirty="0" smtClean="0">
                          <a:solidFill>
                            <a:srgbClr val="1F477D"/>
                          </a:solidFill>
                        </a:rPr>
                        <a:t>л/с</a:t>
                      </a:r>
                      <a:r>
                        <a:rPr lang="ru-RU" sz="460" b="1" baseline="0" dirty="0" smtClean="0">
                          <a:solidFill>
                            <a:srgbClr val="1F477D"/>
                          </a:solidFill>
                        </a:rPr>
                        <a:t> </a:t>
                      </a:r>
                      <a:r>
                        <a:rPr lang="ru-RU" sz="460" b="1" baseline="0" dirty="0" smtClean="0">
                          <a:solidFill>
                            <a:srgbClr val="1F477D"/>
                          </a:solidFill>
                        </a:rPr>
                        <a:t>04901498420</a:t>
                      </a:r>
                      <a:r>
                        <a:rPr lang="ru-RU" sz="460" b="1" dirty="0" smtClean="0">
                          <a:solidFill>
                            <a:srgbClr val="11437F"/>
                          </a:solidFill>
                        </a:rPr>
                        <a:t>)</a:t>
                      </a:r>
                      <a:endParaRPr lang="ru-RU" sz="460" b="1" dirty="0">
                        <a:solidFill>
                          <a:srgbClr val="11437F"/>
                        </a:solidFill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6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46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8055">
                <a:tc gridSpan="2">
                  <a:txBody>
                    <a:bodyPr/>
                    <a:lstStyle/>
                    <a:p>
                      <a:r>
                        <a:rPr lang="ru-RU" sz="460" dirty="0"/>
                        <a:t>Получатель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6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460" dirty="0"/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50568" y="1236670"/>
            <a:ext cx="1021293" cy="353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казначейского счета </a:t>
            </a:r>
            <a:b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(администратор доходов бюджета)</a:t>
            </a:r>
          </a:p>
        </p:txBody>
      </p:sp>
      <p:cxnSp>
        <p:nvCxnSpPr>
          <p:cNvPr id="30" name="Соединительная линия уступом 23"/>
          <p:cNvCxnSpPr/>
          <p:nvPr/>
        </p:nvCxnSpPr>
        <p:spPr>
          <a:xfrm>
            <a:off x="1072239" y="1393825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0569" y="708436"/>
            <a:ext cx="1021670" cy="353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algn="r"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cxnSp>
        <p:nvCxnSpPr>
          <p:cNvPr id="9" name="Соединительная линия уступом 23"/>
          <p:cNvCxnSpPr/>
          <p:nvPr/>
        </p:nvCxnSpPr>
        <p:spPr>
          <a:xfrm>
            <a:off x="1072239" y="867488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7"/>
          <p:cNvCxnSpPr/>
          <p:nvPr/>
        </p:nvCxnSpPr>
        <p:spPr>
          <a:xfrm flipH="1">
            <a:off x="4284853" y="797542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4472077" y="885059"/>
            <a:ext cx="1089721" cy="13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56531" y="1170624"/>
            <a:ext cx="999012" cy="13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cxnSp>
        <p:nvCxnSpPr>
          <p:cNvPr id="16" name="Соединительная линия уступом 22"/>
          <p:cNvCxnSpPr>
            <a:stCxn id="13" idx="1"/>
          </p:cNvCxnSpPr>
          <p:nvPr/>
        </p:nvCxnSpPr>
        <p:spPr>
          <a:xfrm flipH="1">
            <a:off x="4280431" y="951105"/>
            <a:ext cx="191646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23"/>
          <p:cNvCxnSpPr/>
          <p:nvPr/>
        </p:nvCxnSpPr>
        <p:spPr>
          <a:xfrm flipH="1">
            <a:off x="4253700" y="1233872"/>
            <a:ext cx="189628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472077" y="735397"/>
            <a:ext cx="499506" cy="13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57662" tIns="28831" rIns="57662" bIns="28831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ru-RU" sz="480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БИК ТОФК</a:t>
            </a: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63735" y="1763077"/>
            <a:ext cx="1137983" cy="304800"/>
          </a:xfrm>
          <a:prstGeom prst="wedgeRectCallout">
            <a:avLst>
              <a:gd name="adj1" fmla="val 69381"/>
              <a:gd name="adj2" fmla="val -343923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500" b="1" dirty="0">
                <a:solidFill>
                  <a:schemeClr val="tx2">
                    <a:lumMod val="75000"/>
                  </a:schemeClr>
                </a:solidFill>
              </a:rPr>
              <a:t>Наименование подразделения Банка России в настоящий момент уточняется</a:t>
            </a: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444500" y="108986"/>
            <a:ext cx="490093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/>
            <a:r>
              <a:rPr lang="ru-RU" sz="800" kern="0" dirty="0" smtClean="0"/>
              <a:t>Порядок отражения реквизитов в распоряжениях </a:t>
            </a:r>
            <a:br>
              <a:rPr lang="ru-RU" sz="800" kern="0" dirty="0" smtClean="0"/>
            </a:br>
            <a:r>
              <a:rPr lang="ru-RU" sz="800" kern="0" dirty="0" smtClean="0"/>
              <a:t>о переводе денежных средств</a:t>
            </a:r>
            <a:endParaRPr lang="ru-RU" sz="800" kern="0" dirty="0">
              <a:solidFill>
                <a:schemeClr val="accent5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11300" y="1806012"/>
            <a:ext cx="1204890" cy="181336"/>
          </a:xfrm>
          <a:prstGeom prst="rect">
            <a:avLst/>
          </a:prstGeom>
          <a:noFill/>
        </p:spPr>
        <p:txBody>
          <a:bodyPr wrap="none" lIns="57662" tIns="28831" rIns="57662" bIns="28831" rtlCol="0">
            <a:spAutoFit/>
          </a:bodyPr>
          <a:lstStyle/>
          <a:p>
            <a:r>
              <a:rPr lang="ru-RU" sz="800" b="1" dirty="0" smtClean="0"/>
              <a:t>Назначение платежа:</a:t>
            </a:r>
            <a:endParaRPr lang="ru-RU" sz="800" b="1" dirty="0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625943"/>
              </p:ext>
            </p:extLst>
          </p:nvPr>
        </p:nvGraphicFramePr>
        <p:xfrm>
          <a:off x="1282700" y="2003425"/>
          <a:ext cx="2997731" cy="228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77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(ХХХ-ХХХХ-ХХХХХХХ-ХХХ-244) Налог на доходы физических лиц 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с договора ГПХ от 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сдачи в аренду офисного помещения за август 2020 </a:t>
                      </a:r>
                      <a:r>
                        <a:rPr lang="ru-RU" sz="480" b="1" dirty="0" smtClean="0">
                          <a:solidFill>
                            <a:srgbClr val="11437F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года. Без НДС.</a:t>
                      </a:r>
                      <a:endParaRPr lang="ru-RU" sz="480" b="1" dirty="0">
                        <a:solidFill>
                          <a:srgbClr val="11437F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3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814536"/>
              </p:ext>
            </p:extLst>
          </p:nvPr>
        </p:nvGraphicFramePr>
        <p:xfrm>
          <a:off x="1739900" y="464767"/>
          <a:ext cx="1978025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Лист" r:id="rId4" imgW="5838731" imgH="7563002" progId="Excel.Sheet.8">
                  <p:embed/>
                </p:oleObj>
              </mc:Choice>
              <mc:Fallback>
                <p:oleObj name="Лист" r:id="rId4" imgW="5838731" imgH="756300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39900" y="464767"/>
                        <a:ext cx="1978025" cy="256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ая выноска 5"/>
          <p:cNvSpPr/>
          <p:nvPr/>
        </p:nvSpPr>
        <p:spPr>
          <a:xfrm>
            <a:off x="368301" y="1568451"/>
            <a:ext cx="1137983" cy="304800"/>
          </a:xfrm>
          <a:prstGeom prst="wedgeRectCallout">
            <a:avLst>
              <a:gd name="adj1" fmla="val 103173"/>
              <a:gd name="adj2" fmla="val 180769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Номер казначейского счета</a:t>
            </a: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3873501" y="1553796"/>
            <a:ext cx="1137983" cy="304800"/>
          </a:xfrm>
          <a:prstGeom prst="wedgeRectCallout">
            <a:avLst>
              <a:gd name="adj1" fmla="val -82643"/>
              <a:gd name="adj2" fmla="val 247115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Номер единого казначейского счета</a:t>
            </a: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368301" y="2079625"/>
            <a:ext cx="1137983" cy="457200"/>
          </a:xfrm>
          <a:prstGeom prst="wedgeRectCallout">
            <a:avLst>
              <a:gd name="adj1" fmla="val 99310"/>
              <a:gd name="adj2" fmla="val 37019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Наименование учреждения ЦБ РФ//Наименование ТОФК</a:t>
            </a: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4013200" y="2460626"/>
            <a:ext cx="1137983" cy="304800"/>
          </a:xfrm>
          <a:prstGeom prst="wedgeRectCallout">
            <a:avLst>
              <a:gd name="adj1" fmla="val -131705"/>
              <a:gd name="adj2" fmla="val -42789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БИК ТОФК</a:t>
            </a: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49300" y="33206"/>
            <a:ext cx="4009985" cy="403025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отражения реквизитов в Заявке на кассовый расход (внутренняя)</a:t>
            </a:r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50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92102" y="722526"/>
            <a:ext cx="5013284" cy="132342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003864"/>
                </a:solidFill>
                <a:latin typeface="Arial" charset="0"/>
                <a:cs typeface="Arial" charset="0"/>
              </a:rPr>
              <a:t>Обеспечение наличными денежными средствами </a:t>
            </a:r>
            <a:r>
              <a:rPr lang="ru-RU" altLang="ru-RU" sz="16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участников </a:t>
            </a:r>
            <a:r>
              <a:rPr lang="ru-RU" altLang="ru-RU" sz="1600" b="1" dirty="0">
                <a:solidFill>
                  <a:srgbClr val="003864"/>
                </a:solidFill>
                <a:latin typeface="Arial" charset="0"/>
                <a:cs typeface="Arial" charset="0"/>
              </a:rPr>
              <a:t>системы казначейских платежей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003864"/>
                </a:solidFill>
                <a:latin typeface="Arial" charset="0"/>
                <a:cs typeface="Arial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003864"/>
                </a:solidFill>
                <a:latin typeface="Arial" charset="0"/>
                <a:cs typeface="Arial" charset="0"/>
              </a:rPr>
              <a:t>с 01.01.2021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2" y="784226"/>
            <a:ext cx="304801" cy="304801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64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92102" y="491860"/>
            <a:ext cx="5013284" cy="369320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kern="0" dirty="0">
                <a:solidFill>
                  <a:srgbClr val="11437F"/>
                </a:solidFill>
                <a:latin typeface="Arial" charset="0"/>
                <a:cs typeface="Times New Roman" panose="02020603050405020304" pitchFamily="18" charset="0"/>
              </a:rPr>
              <a:t>Бюджетный кодекс Российской Федерации</a:t>
            </a:r>
            <a:br>
              <a:rPr lang="ru-RU" sz="900" b="1" kern="0" dirty="0">
                <a:solidFill>
                  <a:srgbClr val="11437F"/>
                </a:solidFill>
                <a:latin typeface="Arial" charset="0"/>
                <a:cs typeface="Times New Roman" panose="02020603050405020304" pitchFamily="18" charset="0"/>
              </a:rPr>
            </a:br>
            <a:r>
              <a:rPr lang="ru-RU" sz="900" b="1" kern="0" dirty="0">
                <a:solidFill>
                  <a:srgbClr val="11437F"/>
                </a:solidFill>
                <a:latin typeface="Arial" charset="0"/>
                <a:cs typeface="Times New Roman" panose="02020603050405020304" pitchFamily="18" charset="0"/>
              </a:rPr>
              <a:t>в редакции Федерального закона от 27.12.2019 № </a:t>
            </a:r>
            <a:r>
              <a:rPr lang="ru-RU" sz="900" b="1" kern="0" dirty="0" smtClean="0">
                <a:solidFill>
                  <a:srgbClr val="11437F"/>
                </a:solidFill>
                <a:latin typeface="Arial" charset="0"/>
                <a:cs typeface="Times New Roman" panose="02020603050405020304" pitchFamily="18" charset="0"/>
              </a:rPr>
              <a:t>479-ФЗ</a:t>
            </a:r>
            <a:endParaRPr lang="ru-RU" altLang="ru-RU" sz="900" b="1" dirty="0">
              <a:solidFill>
                <a:srgbClr val="003864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700" y="860425"/>
            <a:ext cx="5486400" cy="1200329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just" defTabSz="1932818">
              <a:defRPr/>
            </a:pPr>
            <a:r>
              <a:rPr lang="ru-RU" sz="800" b="1" dirty="0">
                <a:solidFill>
                  <a:prstClr val="black"/>
                </a:solidFill>
                <a:cs typeface="Arial" charset="0"/>
              </a:rPr>
              <a:t>Статья 242.21. Обеспечение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карт</a:t>
            </a:r>
          </a:p>
          <a:p>
            <a:pPr algn="just" defTabSz="1932818">
              <a:defRPr/>
            </a:pPr>
            <a:endParaRPr lang="ru-RU" sz="800" dirty="0">
              <a:solidFill>
                <a:prstClr val="black"/>
              </a:solidFill>
              <a:cs typeface="Arial" charset="0"/>
            </a:endParaRPr>
          </a:p>
          <a:p>
            <a:pPr algn="just" defTabSz="1932818">
              <a:defRPr/>
            </a:pPr>
            <a:r>
              <a:rPr lang="ru-RU" sz="800" b="1" dirty="0">
                <a:solidFill>
                  <a:srgbClr val="1F497D"/>
                </a:solidFill>
                <a:cs typeface="Arial" charset="0"/>
              </a:rPr>
              <a:t>Обеспечение</a:t>
            </a:r>
            <a:r>
              <a:rPr lang="ru-RU" sz="800" dirty="0">
                <a:solidFill>
                  <a:prstClr val="black"/>
                </a:solidFill>
                <a:cs typeface="Arial" charset="0"/>
              </a:rPr>
              <a:t>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карт, участников системы казначейских платежей осуществляется Федеральным казначейством с открытием в соответствии с положениями статей 155 и 156 настоящего Кодекса банковского счета, предназначенного для выдачи и внесения наличных денежных средств и осуществления расчетов по отдельным операциям.</a:t>
            </a:r>
            <a:endParaRPr lang="ru-RU" sz="800" kern="0" dirty="0">
              <a:solidFill>
                <a:sysClr val="windowText" lastClr="000000"/>
              </a:solidFill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3101" y="2153605"/>
            <a:ext cx="4495800" cy="230820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>
                <a:solidFill>
                  <a:srgbClr val="11437F"/>
                </a:solidFill>
                <a:latin typeface="Arial" charset="0"/>
                <a:cs typeface="Arial" charset="0"/>
              </a:rPr>
              <a:t>Приказ Федерального казначейства от 15.05.2020 № 22н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902" y="2384425"/>
            <a:ext cx="5410199" cy="707874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dirty="0">
                <a:solidFill>
                  <a:prstClr val="black"/>
                </a:solidFill>
                <a:cs typeface="Arial" charset="0"/>
              </a:rPr>
              <a:t>Разработан и утвержден приказ Федерального казначейства </a:t>
            </a:r>
            <a:r>
              <a:rPr lang="ru-RU" sz="800" b="1" dirty="0">
                <a:solidFill>
                  <a:srgbClr val="1F497D"/>
                </a:solidFill>
                <a:cs typeface="Arial" charset="0"/>
              </a:rPr>
              <a:t>от 15.05.2020 </a:t>
            </a:r>
            <a:br>
              <a:rPr lang="ru-RU" sz="800" b="1" dirty="0">
                <a:solidFill>
                  <a:srgbClr val="1F497D"/>
                </a:solidFill>
                <a:cs typeface="Arial" charset="0"/>
              </a:rPr>
            </a:br>
            <a:r>
              <a:rPr lang="ru-RU" sz="800" b="1" dirty="0">
                <a:solidFill>
                  <a:srgbClr val="1F497D"/>
                </a:solidFill>
                <a:cs typeface="Arial" charset="0"/>
              </a:rPr>
              <a:t>№ 22н</a:t>
            </a:r>
            <a:r>
              <a:rPr lang="ru-RU" sz="800" dirty="0">
                <a:solidFill>
                  <a:prstClr val="black"/>
                </a:solidFill>
                <a:cs typeface="Arial" charset="0"/>
              </a:rPr>
              <a:t> «Об утверждении Правил обеспечения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карт, участников системы казначейских платежей» (находится на государственной регистрации в Министерстве Юстиции Российской Федерации)</a:t>
            </a:r>
            <a:endParaRPr lang="ru-RU" sz="800" b="1" dirty="0">
              <a:solidFill>
                <a:srgbClr val="0038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C098192-74B8-4DB7-9483-570BA8FA8F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9" t="16578" r="56045" b="75134"/>
          <a:stretch/>
        </p:blipFill>
        <p:spPr>
          <a:xfrm>
            <a:off x="553651" y="492615"/>
            <a:ext cx="457200" cy="3693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C098192-74B8-4DB7-9483-570BA8FA8F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9" t="16578" r="56045" b="75134"/>
          <a:stretch/>
        </p:blipFill>
        <p:spPr>
          <a:xfrm>
            <a:off x="673101" y="2021091"/>
            <a:ext cx="457200" cy="369332"/>
          </a:xfrm>
          <a:prstGeom prst="rect">
            <a:avLst/>
          </a:prstGeom>
        </p:spPr>
      </p:pic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354921" y="108590"/>
            <a:ext cx="2751157" cy="230820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</a:rPr>
              <a:t>Нормативно-правовое регулирование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82727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92102" y="708026"/>
            <a:ext cx="5013284" cy="923318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3864"/>
                </a:solidFill>
                <a:latin typeface="Arial" charset="0"/>
                <a:cs typeface="Arial" charset="0"/>
              </a:rPr>
              <a:t>Минимизация наличного денежного обращения </a:t>
            </a:r>
            <a:r>
              <a:rPr lang="ru-RU" altLang="ru-RU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в </a:t>
            </a:r>
            <a:r>
              <a:rPr lang="ru-RU" altLang="ru-RU" b="1" dirty="0">
                <a:solidFill>
                  <a:srgbClr val="003864"/>
                </a:solidFill>
                <a:latin typeface="Arial" charset="0"/>
                <a:cs typeface="Arial" charset="0"/>
              </a:rPr>
              <a:t>рамках тиражирования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3864"/>
                </a:solidFill>
                <a:latin typeface="Arial" charset="0"/>
                <a:cs typeface="Arial" charset="0"/>
              </a:rPr>
              <a:t>целевой модели «Расходы»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784225"/>
            <a:ext cx="304800" cy="304800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6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6"/>
            <a:ext cx="444500" cy="246209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r"/>
            <a:r>
              <a:rPr lang="en-US" sz="1000" b="1" dirty="0" smtClean="0"/>
              <a:t>7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9" y="1529935"/>
            <a:ext cx="381000" cy="381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0201" y="500598"/>
            <a:ext cx="5257800" cy="646319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3864"/>
                </a:solidFill>
                <a:latin typeface="Arial" charset="0"/>
                <a:cs typeface="Arial" charset="0"/>
              </a:rPr>
              <a:t>ПАМЯТКА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3864"/>
                </a:solidFill>
                <a:latin typeface="Arial" charset="0"/>
                <a:cs typeface="Arial" charset="0"/>
              </a:rPr>
              <a:t>клиентам территориальных органов Федерального казначейства</a:t>
            </a:r>
            <a:br>
              <a:rPr lang="ru-RU" altLang="ru-RU" sz="1200" b="1" dirty="0">
                <a:solidFill>
                  <a:srgbClr val="003864"/>
                </a:solidFill>
                <a:latin typeface="Arial" charset="0"/>
                <a:cs typeface="Arial" charset="0"/>
              </a:rPr>
            </a:br>
            <a:r>
              <a:rPr lang="ru-RU" altLang="ru-RU" sz="12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(далее – ТОФК) по </a:t>
            </a:r>
            <a:r>
              <a:rPr lang="ru-RU" altLang="ru-RU" sz="1200" b="1" dirty="0">
                <a:solidFill>
                  <a:srgbClr val="003864"/>
                </a:solidFill>
                <a:latin typeface="Arial" charset="0"/>
                <a:cs typeface="Arial" charset="0"/>
              </a:rPr>
              <a:t>минимизации наличного денежного обращения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8300" y="1317626"/>
            <a:ext cx="5181600" cy="517053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ru-RU" altLang="ru-RU" sz="1200" b="1" dirty="0">
                <a:solidFill>
                  <a:srgbClr val="003864"/>
                </a:solidFill>
                <a:latin typeface="Arial" charset="0"/>
                <a:cs typeface="Arial" charset="0"/>
              </a:rPr>
              <a:t>Модель обеспечения наличными денежными средствами организаций </a:t>
            </a:r>
            <a:r>
              <a:rPr lang="ru-RU" altLang="ru-RU" sz="12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– клиентов ТОФК</a:t>
            </a:r>
            <a:endParaRPr lang="ru-RU" altLang="ru-RU" sz="1200" b="1" dirty="0">
              <a:solidFill>
                <a:srgbClr val="003864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7633" y="2093304"/>
            <a:ext cx="5235535" cy="646319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письмо Управления от 06.08.2020 № 90-03-28/1804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3864"/>
              </a:solidFill>
              <a:latin typeface="Arial" charset="0"/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3864"/>
              </a:solidFill>
              <a:latin typeface="Arial" charset="0"/>
              <a:cs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9" y="572190"/>
            <a:ext cx="430843" cy="44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91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1600" y="403225"/>
            <a:ext cx="5562600" cy="2615769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1. Минимизация наличного денежного обращения достигается путем увеличения безналичных расчетов и сокращения использования наличных денежных средств.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Цель – повысить удобство и оперативность платежей, обеспечить прозрачность расчетов, снизить коррупционные риски и риски сомнительных финансовых операций.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2. В целях минимизации наличного денежного обращения расходы рекомендуется осуществлять в соответствии с Моделью обеспечения наличными денежными средствами организаций - клиентов </a:t>
            </a:r>
            <a:r>
              <a:rPr lang="ru-RU" altLang="ru-RU" sz="55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ТОФК (прилагается</a:t>
            </a: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).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3. При перечислении денежных средств для обеспечения деятельности организации в подотчет сотруднику, являющемуся материально ответственным лицом (далее – МОЛ), целесообразно использовать банковскую карту сотрудника, выданную ему в рамках «зарплатного проекта», но не являющуюся основной «зарплатной» картой, на которую перечисляются личные средства (далее – банковская карта МОЛ организации).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4. При перечислении денежных средств на банковскую карту МОЛ организации необходимо указывать в платежном документе, что перечисляемые средства являются подотчетными (например, в поле «Назначение платежа» указывать текст «под отчет …), а также номер карты, на которую подлежат перечислению денежные средства.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5. Возврат неиспользованных наличных денежных средств, снятых с банковской карты, необходимо осуществлять с использованием этой же карты. 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6. В целях минимизации наличного денежного обращения важно принять меры по сокращению оборота наличных денежных средств по всем направлениям (использование денежных чеков, снятие наличных денег с банковских карт).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7. При перечислении денежных средств на банковскую карту МОЛ организации, необходимо предоставить в территориальный орган Федерального казначейства (далее – ТОФК) информацию о фамилии, имени, отчестве и номере банковской карты, на которую подлежат перечислению денежные средства под отчет в целях обеспечения деятельности организации.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Arial" charset="0"/>
              </a:rPr>
              <a:t>8. Рекомендуется содействовать ТОФК</a:t>
            </a: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Times New Roman" pitchFamily="18" charset="0"/>
              </a:rPr>
              <a:t> в формировании информации о результатах минимизации наличного денежного обращения (причин </a:t>
            </a:r>
            <a:r>
              <a:rPr lang="ru-RU" altLang="ru-RU" sz="550" b="1" dirty="0" err="1">
                <a:solidFill>
                  <a:srgbClr val="003864"/>
                </a:solidFill>
                <a:latin typeface="Arial" charset="0"/>
                <a:cs typeface="Times New Roman" pitchFamily="18" charset="0"/>
              </a:rPr>
              <a:t>недостижения</a:t>
            </a:r>
            <a:r>
              <a:rPr lang="ru-RU" altLang="ru-RU" sz="550" b="1" dirty="0">
                <a:solidFill>
                  <a:srgbClr val="003864"/>
                </a:solidFill>
                <a:latin typeface="Arial" charset="0"/>
                <a:cs typeface="Times New Roman" pitchFamily="18" charset="0"/>
              </a:rPr>
              <a:t> минимизации) выплат наличных денежных средств и предложений. </a:t>
            </a:r>
            <a:endParaRPr lang="ru-RU" sz="550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2960" y="49836"/>
            <a:ext cx="5257800" cy="415486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700" b="1" dirty="0">
                <a:solidFill>
                  <a:srgbClr val="003864"/>
                </a:solidFill>
                <a:latin typeface="Arial" charset="0"/>
                <a:cs typeface="Arial" charset="0"/>
              </a:rPr>
              <a:t>ПАМЯТКА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700" b="1" dirty="0">
                <a:solidFill>
                  <a:srgbClr val="003864"/>
                </a:solidFill>
                <a:latin typeface="Arial" charset="0"/>
                <a:cs typeface="Arial" charset="0"/>
              </a:rPr>
              <a:t>клиентам территориальных органов Федерального казначейства</a:t>
            </a:r>
            <a:br>
              <a:rPr lang="ru-RU" altLang="ru-RU" sz="700" b="1" dirty="0">
                <a:solidFill>
                  <a:srgbClr val="003864"/>
                </a:solidFill>
                <a:latin typeface="Arial" charset="0"/>
                <a:cs typeface="Arial" charset="0"/>
              </a:rPr>
            </a:br>
            <a:r>
              <a:rPr lang="ru-RU" altLang="ru-RU" sz="700" b="1" dirty="0">
                <a:solidFill>
                  <a:srgbClr val="003864"/>
                </a:solidFill>
                <a:latin typeface="Arial" charset="0"/>
                <a:cs typeface="Arial" charset="0"/>
              </a:rPr>
              <a:t>по минимизации наличного денежного обращения</a:t>
            </a:r>
          </a:p>
        </p:txBody>
      </p:sp>
    </p:spTree>
    <p:extLst>
      <p:ext uri="{BB962C8B-B14F-4D97-AF65-F5344CB8AC3E}">
        <p14:creationId xmlns:p14="http://schemas.microsoft.com/office/powerpoint/2010/main" val="285893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892976"/>
              </p:ext>
            </p:extLst>
          </p:nvPr>
        </p:nvGraphicFramePr>
        <p:xfrm>
          <a:off x="215899" y="486958"/>
          <a:ext cx="5334003" cy="2709955"/>
        </p:xfrm>
        <a:graphic>
          <a:graphicData uri="http://schemas.openxmlformats.org/drawingml/2006/table">
            <a:tbl>
              <a:tblPr firstRow="1" firstCol="1" bandRow="1"/>
              <a:tblGrid>
                <a:gridCol w="972973"/>
                <a:gridCol w="486486"/>
                <a:gridCol w="567567"/>
                <a:gridCol w="567567"/>
                <a:gridCol w="729728"/>
                <a:gridCol w="648649"/>
                <a:gridCol w="1361033"/>
              </a:tblGrid>
              <a:tr h="167182"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9125" algn="l"/>
                        </a:tabLst>
                      </a:pPr>
                      <a:r>
                        <a:rPr lang="ru-RU" sz="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9125" algn="l"/>
                        </a:tabLs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Виды выплат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Способ </a:t>
                      </a:r>
                      <a:b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выплат</a:t>
                      </a:r>
                      <a:b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Личные средства</a:t>
                      </a:r>
                      <a:b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сотрудников организации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Средства для обеспечения деятельности организации, реализации функций и полномочий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19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Заработная плата, материальная помощь, компенсации, иные выплаты в пользу сотрудника</a:t>
                      </a:r>
                      <a:r>
                        <a:rPr lang="ru-RU" sz="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Командировочные расходы, в том числе суточные, для оплаты проезда, проживан</a:t>
                      </a:r>
                      <a:r>
                        <a:rPr lang="ru-RU" sz="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ия 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Оплата товаров, работ, услуг, в том числе оплата гостиниц, проезда к месту командирования сотрудников, хоз. расходы 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Оплата договоров гражданско-правового характера с физическими лицами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Выплаты социального характера (стипендии, доноры, иные меры социальной поддержки)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Иные выплаты гражданам      (в случаях чрезвычайных ситуаций, личные средства осужденных)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91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Преимущественно: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Безналичные выплаты (расчеты) с лицевых счетов организации 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личную банковскую карту 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личную банковскую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карту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расчетный счет поставщика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личный счет физического лица* / почтовый перевод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личный счет физического лица* / почтовый перевод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личный счет физического лица* / почтовый перевод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Безналичные выплаты (расчеты) с банковских карт, выданных к счету № 40116, или банковских карт МОЛ организации**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5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5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5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946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случае невозможности осуществить безналичные выплаты (расчеты):         </a:t>
                      </a:r>
                      <a:r>
                        <a:rPr lang="ru-RU" sz="5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НЕОБХОДИМО МИНИМИЗИРОВАТЬ!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Выплаты наличными денежными средствами через кассу организации</a:t>
                      </a:r>
                      <a:endParaRPr lang="ru-RU" sz="5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Выплаты наличными денежными средствами путем снятия с банковской карты, выданной к счету № 40116, или банковской карты МОЛ организации**</a:t>
                      </a:r>
                      <a:endParaRPr lang="ru-RU" sz="5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774" marR="207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5900" y="115148"/>
            <a:ext cx="5181600" cy="233898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ru-RU" altLang="ru-RU" sz="800" b="1" dirty="0">
                <a:solidFill>
                  <a:srgbClr val="003864"/>
                </a:solidFill>
                <a:latin typeface="Arial" charset="0"/>
                <a:cs typeface="Arial" charset="0"/>
              </a:rPr>
              <a:t>Модель обеспечения наличными денежными средствами организаций </a:t>
            </a:r>
            <a:r>
              <a:rPr lang="ru-RU" altLang="ru-RU" sz="8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– клиентов ТОФК</a:t>
            </a:r>
            <a:endParaRPr lang="ru-RU" altLang="ru-RU" sz="800" b="1" dirty="0">
              <a:solidFill>
                <a:srgbClr val="003864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98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30201" y="649935"/>
            <a:ext cx="5257800" cy="646319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3864"/>
                </a:solidFill>
                <a:latin typeface="Arial" pitchFamily="34" charset="0"/>
                <a:cs typeface="Arial" pitchFamily="34" charset="0"/>
              </a:rPr>
              <a:t>Письмо Банка России </a:t>
            </a:r>
            <a:r>
              <a:rPr lang="ru-RU" altLang="ru-RU" sz="1200" b="1" dirty="0" smtClean="0">
                <a:solidFill>
                  <a:srgbClr val="003864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altLang="ru-RU" sz="1200" b="1" dirty="0">
                <a:solidFill>
                  <a:srgbClr val="003864"/>
                </a:solidFill>
                <a:latin typeface="Arial" pitchFamily="34" charset="0"/>
                <a:cs typeface="Arial" pitchFamily="34" charset="0"/>
              </a:rPr>
              <a:t>31.05.2018 № 04-45-7/4048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3864"/>
                </a:solidFill>
                <a:latin typeface="Arial" pitchFamily="34" charset="0"/>
                <a:cs typeface="Arial" pitchFamily="34" charset="0"/>
              </a:rPr>
              <a:t>«Об оптимизации процесса обеспечения наличными денежными средствами организаций сектора государственного управления»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8301" y="1470025"/>
            <a:ext cx="5181600" cy="1015651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3864"/>
                </a:solidFill>
                <a:latin typeface="Arial" charset="0"/>
                <a:cs typeface="Arial" charset="0"/>
              </a:rPr>
              <a:t>Письмо Минфина </a:t>
            </a:r>
            <a:r>
              <a:rPr lang="ru-RU" altLang="ru-RU" sz="1200" b="1" dirty="0" smtClean="0">
                <a:solidFill>
                  <a:srgbClr val="003864"/>
                </a:solidFill>
                <a:latin typeface="Arial" charset="0"/>
                <a:cs typeface="Arial" charset="0"/>
              </a:rPr>
              <a:t>России от </a:t>
            </a:r>
            <a:r>
              <a:rPr lang="ru-RU" altLang="ru-RU" sz="1200" b="1" dirty="0">
                <a:solidFill>
                  <a:srgbClr val="003864"/>
                </a:solidFill>
                <a:latin typeface="Arial" charset="0"/>
                <a:cs typeface="Arial" charset="0"/>
              </a:rPr>
              <a:t>06.07.2018 № 09-02-07/47375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3864"/>
                </a:solidFill>
                <a:latin typeface="Arial" charset="0"/>
                <a:cs typeface="Arial" charset="0"/>
              </a:rPr>
              <a:t>«О направлении рекомендаций по оптимизации процесса обеспечения наличными денежными средствами организаций сектора государственного управления и минимизации наличного обращения»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098192-74B8-4DB7-9483-570BA8FA8F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9" t="16578" r="56045" b="75134"/>
          <a:stretch/>
        </p:blipFill>
        <p:spPr>
          <a:xfrm>
            <a:off x="330201" y="475417"/>
            <a:ext cx="457200" cy="3693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C098192-74B8-4DB7-9483-570BA8FA8F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9" t="16578" r="56045" b="75134"/>
          <a:stretch/>
        </p:blipFill>
        <p:spPr>
          <a:xfrm>
            <a:off x="382373" y="1393825"/>
            <a:ext cx="457200" cy="369332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0"/>
            <a:ext cx="5771806" cy="46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44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6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4" y="207611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5500" y="1329553"/>
            <a:ext cx="3785023" cy="40009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/>
            <a:r>
              <a:rPr lang="ru-RU" sz="200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6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14384</TotalTime>
  <Words>1469</Words>
  <Application>Microsoft Office PowerPoint</Application>
  <PresentationFormat>Произвольный</PresentationFormat>
  <Paragraphs>272</Paragraphs>
  <Slides>16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Office Theme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Быкова Елена Викторовна</cp:lastModifiedBy>
  <cp:revision>130</cp:revision>
  <cp:lastPrinted>2020-08-10T09:53:27Z</cp:lastPrinted>
  <dcterms:created xsi:type="dcterms:W3CDTF">2019-07-31T16:47:50Z</dcterms:created>
  <dcterms:modified xsi:type="dcterms:W3CDTF">2020-09-24T04:28:27Z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